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2"/>
  </p:notesMasterIdLst>
  <p:handoutMasterIdLst>
    <p:handoutMasterId r:id="rId13"/>
  </p:handoutMasterIdLst>
  <p:sldIdLst>
    <p:sldId id="434" r:id="rId3"/>
    <p:sldId id="440" r:id="rId4"/>
    <p:sldId id="520" r:id="rId5"/>
    <p:sldId id="521" r:id="rId6"/>
    <p:sldId id="522" r:id="rId7"/>
    <p:sldId id="523" r:id="rId8"/>
    <p:sldId id="524" r:id="rId9"/>
    <p:sldId id="525" r:id="rId10"/>
    <p:sldId id="439" r:id="rId11"/>
  </p:sldIdLst>
  <p:sldSz cx="12192000" cy="6858000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0CB1AF4-8897-48D3-B3A5-1B1E88EA14DA}">
          <p14:sldIdLst>
            <p14:sldId id="434"/>
            <p14:sldId id="440"/>
            <p14:sldId id="520"/>
            <p14:sldId id="521"/>
            <p14:sldId id="522"/>
            <p14:sldId id="523"/>
            <p14:sldId id="524"/>
            <p14:sldId id="525"/>
            <p14:sldId id="439"/>
          </p14:sldIdLst>
        </p14:section>
        <p14:section name="Untitled Section" id="{882D0995-C826-4603-B626-D59ED8627D7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6400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0" autoAdjust="0"/>
    <p:restoredTop sz="84424" autoAdjust="0"/>
  </p:normalViewPr>
  <p:slideViewPr>
    <p:cSldViewPr snapToGrid="0">
      <p:cViewPr varScale="1">
        <p:scale>
          <a:sx n="56" d="100"/>
          <a:sy n="56" d="100"/>
        </p:scale>
        <p:origin x="1086" y="72"/>
      </p:cViewPr>
      <p:guideLst>
        <p:guide orient="horz" pos="2160"/>
        <p:guide pos="3840"/>
        <p:guide orient="horz" pos="2260"/>
      </p:guideLst>
    </p:cSldViewPr>
  </p:slideViewPr>
  <p:outlineViewPr>
    <p:cViewPr>
      <p:scale>
        <a:sx n="33" d="100"/>
        <a:sy n="33" d="100"/>
      </p:scale>
      <p:origin x="0" y="38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93" cy="4977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908" y="0"/>
            <a:ext cx="2972492" cy="4977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45AFF-950A-4512-A444-521866D65B72}" type="datetimeFigureOut">
              <a:rPr lang="en-ZA" smtClean="0"/>
              <a:t>2022/10/10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880"/>
            <a:ext cx="2972493" cy="4977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908" y="9428880"/>
            <a:ext cx="2972492" cy="4977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4E7F7-C021-412A-9D6F-028248E46A9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53060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B2ECE-8FE8-4782-8199-1B0469B0D32F}" type="datetimeFigureOut">
              <a:rPr lang="en-ZA" smtClean="0"/>
              <a:t>2022/10/10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CFA9C-0090-4506-AE02-AAEAD35E5B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19005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FA9C-0090-4506-AE02-AAEAD35E5BFC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62162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CFA9C-0090-4506-AE02-AAEAD35E5BF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731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CFA9C-0090-4506-AE02-AAEAD35E5BF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283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CFA9C-0090-4506-AE02-AAEAD35E5BF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715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CFA9C-0090-4506-AE02-AAEAD35E5BF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631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9FF7D-E8F4-994B-B292-A4E6D4A5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16251-12A2-4545-844E-6ABFE2A8A1F5}" type="datetime1">
              <a:rPr lang="en-US" altLang="en-US"/>
              <a:pPr>
                <a:defRPr/>
              </a:pPr>
              <a:t>10/10/2022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6B165-96F9-504E-AF1D-40BF2164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6458C-B568-AA42-B40E-D33BF60C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80981-4D61-4257-89E3-9FF7803D01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09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9FF7D-E8F4-994B-B292-A4E6D4A5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9CAC2-2C8F-459E-8201-116D7135B5C3}" type="datetime1">
              <a:rPr lang="en-US" altLang="en-US"/>
              <a:pPr>
                <a:defRPr/>
              </a:pPr>
              <a:t>10/10/2022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6B165-96F9-504E-AF1D-40BF2164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6458C-B568-AA42-B40E-D33BF60C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6930E-49F6-4160-B8E7-FBCD4D55AB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395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9FF7D-E8F4-994B-B292-A4E6D4A5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11E8A-8871-4272-B0C3-F02AB39F1B09}" type="datetime1">
              <a:rPr lang="en-US" altLang="en-US"/>
              <a:pPr>
                <a:defRPr/>
              </a:pPr>
              <a:t>10/10/2022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6B165-96F9-504E-AF1D-40BF2164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6458C-B568-AA42-B40E-D33BF60C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092F7-BF4C-44B0-A363-3F6543AF6B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206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DE5AA-AED2-4F81-9C45-0CB93F0FD1AE}" type="datetime1">
              <a:rPr lang="en-US" altLang="en-US"/>
              <a:pPr>
                <a:defRPr/>
              </a:pPr>
              <a:t>10/10/2022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05466-5D94-4BAF-B390-C4A437CE867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4258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9C9AF-46C8-4BF0-8C8F-737BC17AC801}" type="datetime1">
              <a:rPr lang="en-US" altLang="en-US"/>
              <a:pPr>
                <a:defRPr/>
              </a:pPr>
              <a:t>10/10/2022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C9850-89B6-4076-826D-4B5E960A41E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5231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3BB64-1C72-4239-B3C9-458709F3D455}" type="datetime1">
              <a:rPr lang="en-US" altLang="en-US"/>
              <a:pPr>
                <a:defRPr/>
              </a:pPr>
              <a:t>10/10/2022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17F59-524F-4897-9162-BA096BACECF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9165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77898-B679-4D21-A92C-282BAD416169}" type="datetime1">
              <a:rPr lang="en-US" altLang="en-US"/>
              <a:pPr>
                <a:defRPr/>
              </a:pPr>
              <a:t>10/10/2022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FDC79-2D42-496D-BF71-F784268299B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0721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33D9A-D940-49E4-B635-0530B6C736F6}" type="datetime1">
              <a:rPr lang="en-US" altLang="en-US"/>
              <a:pPr>
                <a:defRPr/>
              </a:pPr>
              <a:t>10/10/2022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EA319-C5ED-47FB-B747-DD187817BB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080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C2B66-721F-4085-8895-E8E3387DCDBE}" type="datetime1">
              <a:rPr lang="en-US" altLang="en-US"/>
              <a:pPr>
                <a:defRPr/>
              </a:pPr>
              <a:t>10/10/2022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6328B-6DBF-4863-A97C-DA6161ACF69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0177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FC05D-BD22-4F7A-BBB1-359C9DCE9C38}" type="datetime1">
              <a:rPr lang="en-US" altLang="en-US"/>
              <a:pPr>
                <a:defRPr/>
              </a:pPr>
              <a:t>10/10/2022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7BA9B-5C61-41E4-9F6B-40C5E00640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1670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CB02C-C1E9-4DB9-8C96-09DB3D03F1C7}" type="datetime1">
              <a:rPr lang="en-US" altLang="en-US"/>
              <a:pPr>
                <a:defRPr/>
              </a:pPr>
              <a:t>10/10/2022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E68D9-13DD-46A1-BD18-3FCCB27E0F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9500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9FF7D-E8F4-994B-B292-A4E6D4A5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73B45-C5CE-4F6F-BC85-046C34C99D40}" type="datetime1">
              <a:rPr lang="en-US" altLang="en-US"/>
              <a:pPr>
                <a:defRPr/>
              </a:pPr>
              <a:t>10/10/2022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6B165-96F9-504E-AF1D-40BF2164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6458C-B568-AA42-B40E-D33BF60C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1C7C3-FA8A-4466-97A1-EDBB246490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436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DA56B-110C-4C35-AA81-13E076BB6543}" type="datetime1">
              <a:rPr lang="en-US" altLang="en-US"/>
              <a:pPr>
                <a:defRPr/>
              </a:pPr>
              <a:t>10/10/2022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3B21B-A4D8-4CA1-8F3A-02DB53B9208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6390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562B-B2E4-4EC2-8D5B-0C52548A58F3}" type="datetime1">
              <a:rPr lang="en-US" altLang="en-US"/>
              <a:pPr>
                <a:defRPr/>
              </a:pPr>
              <a:t>10/10/2022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BEECF-8F84-4E95-8A48-CBD3F196571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7508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31698-615C-44A4-A0E4-1C24F6AE4A4D}" type="datetime1">
              <a:rPr lang="en-US" altLang="en-US"/>
              <a:pPr>
                <a:defRPr/>
              </a:pPr>
              <a:t>10/10/2022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B3BFC-8A1E-44DE-80C8-E3230B2964B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549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9FF7D-E8F4-994B-B292-A4E6D4A5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232EB-ADDE-4CF7-9FCD-E0BB9661FDFB}" type="datetime1">
              <a:rPr lang="en-US" altLang="en-US"/>
              <a:pPr>
                <a:defRPr/>
              </a:pPr>
              <a:t>10/10/2022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6B165-96F9-504E-AF1D-40BF2164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6458C-B568-AA42-B40E-D33BF60C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6DA2C-3B99-4A0A-AFE1-CBD01143C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644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69FF7D-E8F4-994B-B292-A4E6D4A5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586F9-F907-4D19-80EE-DF1CA4F88688}" type="datetime1">
              <a:rPr lang="en-US" altLang="en-US"/>
              <a:pPr>
                <a:defRPr/>
              </a:pPr>
              <a:t>10/10/2022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96B165-96F9-504E-AF1D-40BF2164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E6458C-B568-AA42-B40E-D33BF60C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D4552-6785-451B-BE50-1C70A11956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952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869FF7D-E8F4-994B-B292-A4E6D4A5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AE7D5-902A-474A-A5CF-C734C834914C}" type="datetime1">
              <a:rPr lang="en-US" altLang="en-US"/>
              <a:pPr>
                <a:defRPr/>
              </a:pPr>
              <a:t>10/10/2022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96B165-96F9-504E-AF1D-40BF2164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EE6458C-B568-AA42-B40E-D33BF60C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D647A-76BB-4169-BB1B-4F19D20285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60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869FF7D-E8F4-994B-B292-A4E6D4A5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89AD4-74D8-49FD-AC58-F010331588AB}" type="datetime1">
              <a:rPr lang="en-US" altLang="en-US"/>
              <a:pPr>
                <a:defRPr/>
              </a:pPr>
              <a:t>10/10/2022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D96B165-96F9-504E-AF1D-40BF2164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E6458C-B568-AA42-B40E-D33BF60C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A60B1-9E22-4EF6-8B84-0FCD4D55F9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19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869FF7D-E8F4-994B-B292-A4E6D4A5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D9E3B-F9EA-4141-A25D-99520F3A8270}" type="datetime1">
              <a:rPr lang="en-US" altLang="en-US"/>
              <a:pPr>
                <a:defRPr/>
              </a:pPr>
              <a:t>10/10/2022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D96B165-96F9-504E-AF1D-40BF2164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EE6458C-B568-AA42-B40E-D33BF60C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55E7E-D3F4-4ABE-A2CA-F61265E59A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178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69FF7D-E8F4-994B-B292-A4E6D4A5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35D8F-ECCC-4FD3-9932-8F8D67521C6F}" type="datetime1">
              <a:rPr lang="en-US" altLang="en-US"/>
              <a:pPr>
                <a:defRPr/>
              </a:pPr>
              <a:t>10/10/2022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96B165-96F9-504E-AF1D-40BF2164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E6458C-B568-AA42-B40E-D33BF60C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04EB9-36E4-4A86-AD71-E68163AEF2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79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69FF7D-E8F4-994B-B292-A4E6D4A5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A9FC1-B3A2-4A1E-9080-65C6295D256C}" type="datetime1">
              <a:rPr lang="en-US" altLang="en-US"/>
              <a:pPr>
                <a:defRPr/>
              </a:pPr>
              <a:t>10/10/2022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96B165-96F9-504E-AF1D-40BF2164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E6458C-B568-AA42-B40E-D33BF60C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B891C-7F64-43EB-A5FB-E2AF83BF99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993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9FF7D-E8F4-994B-B292-A4E6D4A59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1FF6A2C-2CB5-4AE7-867F-CEBC00889E55}" type="datetime1">
              <a:rPr lang="en-US" altLang="en-US"/>
              <a:pPr>
                <a:defRPr/>
              </a:pPr>
              <a:t>10/10/2022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6B165-96F9-504E-AF1D-40BF2164A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6458C-B568-AA42-B40E-D33BF60C2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F01AAFAC-36E0-4974-AA52-5A15818DF0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99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9BCE06B7-2EE5-4729-9847-0FCDD6EEA133}" type="datetime1">
              <a:rPr lang="en-US" altLang="en-US"/>
              <a:pPr>
                <a:defRPr/>
              </a:pPr>
              <a:t>10/10/2022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5E46FAB-A745-4578-9F85-41D5D11802B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339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6"/>
          <p:cNvSpPr txBox="1">
            <a:spLocks/>
          </p:cNvSpPr>
          <p:nvPr/>
        </p:nvSpPr>
        <p:spPr bwMode="auto">
          <a:xfrm>
            <a:off x="1159497" y="2158738"/>
            <a:ext cx="8350263" cy="215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b="1" dirty="0" smtClean="0">
                <a:solidFill>
                  <a:prstClr val="black"/>
                </a:solidFill>
                <a:latin typeface="Arial" charset="0"/>
                <a:ea typeface="+mn-ea"/>
              </a:rPr>
              <a:t>MANUFACTURING SECTOR 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b="1" dirty="0" smtClean="0">
                <a:solidFill>
                  <a:prstClr val="black"/>
                </a:solidFill>
                <a:latin typeface="Arial" charset="0"/>
                <a:ea typeface="+mn-ea"/>
              </a:rPr>
              <a:t> 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b="1" dirty="0" smtClean="0">
                <a:solidFill>
                  <a:prstClr val="black"/>
                </a:solidFill>
                <a:latin typeface="Arial" charset="0"/>
                <a:ea typeface="+mn-ea"/>
              </a:rPr>
              <a:t>ENGAGEMENT/CONSULTATION – 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endParaRPr lang="en-US" altLang="en-US" b="1" dirty="0">
              <a:solidFill>
                <a:prstClr val="black"/>
              </a:solidFill>
              <a:latin typeface="Arial" charset="0"/>
              <a:ea typeface="+mn-ea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charset="0"/>
                <a:ea typeface="+mn-ea"/>
              </a:rPr>
              <a:t>Subsector 3:</a:t>
            </a:r>
            <a:r>
              <a:rPr lang="en-US" sz="1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Manufacturing </a:t>
            </a:r>
            <a:r>
              <a:rPr lang="en-US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of wood and product of wood;</a:t>
            </a:r>
            <a:endParaRPr lang="en-ZA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furniture; cork; articles of straw; </a:t>
            </a:r>
            <a:r>
              <a:rPr lang="en-US" sz="1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plaiting materials</a:t>
            </a:r>
            <a:r>
              <a:rPr lang="en-US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; paper and paper products</a:t>
            </a:r>
            <a:endParaRPr lang="en-US" altLang="en-US" sz="1800" b="1" dirty="0" smtClean="0">
              <a:solidFill>
                <a:prstClr val="black"/>
              </a:solidFill>
              <a:latin typeface="Arial" charset="0"/>
              <a:ea typeface="+mn-ea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charset="0"/>
                <a:ea typeface="+mn-ea"/>
              </a:rPr>
              <a:t>Subsector 4:</a:t>
            </a:r>
            <a:r>
              <a:rPr lang="en-US" sz="1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Manufacture </a:t>
            </a:r>
            <a:r>
              <a:rPr lang="en-US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of printing; reproduction of recorded</a:t>
            </a:r>
            <a:endParaRPr lang="en-ZA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media; computer; electronic and optical products</a:t>
            </a:r>
            <a:r>
              <a:rPr lang="en-US" altLang="en-US" sz="1800" b="1" dirty="0" smtClean="0">
                <a:solidFill>
                  <a:prstClr val="black"/>
                </a:solidFill>
                <a:latin typeface="Arial" charset="0"/>
                <a:ea typeface="+mn-ea"/>
              </a:rPr>
              <a:t>   </a:t>
            </a:r>
            <a:endParaRPr lang="en-US" altLang="en-US" sz="1800" b="1" dirty="0">
              <a:solidFill>
                <a:prstClr val="black"/>
              </a:solidFill>
              <a:latin typeface="Arial" charset="0"/>
              <a:ea typeface="+mn-ea"/>
            </a:endParaRPr>
          </a:p>
          <a:p>
            <a:pPr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 b="1" dirty="0" smtClean="0">
              <a:solidFill>
                <a:srgbClr val="006938"/>
              </a:solidFill>
              <a:latin typeface="Arial" panose="020B0604020202020204" pitchFamily="34" charset="0"/>
            </a:endParaRPr>
          </a:p>
          <a:p>
            <a:pPr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 b="1" dirty="0">
              <a:solidFill>
                <a:srgbClr val="006938"/>
              </a:solidFill>
              <a:latin typeface="Arial" panose="020B0604020202020204" pitchFamily="34" charset="0"/>
            </a:endParaRPr>
          </a:p>
          <a:p>
            <a:pPr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 smtClean="0">
                <a:solidFill>
                  <a:srgbClr val="006938"/>
                </a:solidFill>
                <a:latin typeface="Arial" panose="020B0604020202020204" pitchFamily="34" charset="0"/>
              </a:rPr>
              <a:t>						</a:t>
            </a:r>
            <a:endParaRPr lang="en-US" altLang="en-US" sz="3600" b="1" dirty="0">
              <a:solidFill>
                <a:srgbClr val="006938"/>
              </a:solidFill>
              <a:latin typeface="Arial" panose="020B0604020202020204" pitchFamily="34" charset="0"/>
            </a:endParaRPr>
          </a:p>
          <a:p>
            <a:pPr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 b="1" dirty="0">
              <a:solidFill>
                <a:srgbClr val="006938"/>
              </a:solidFill>
              <a:latin typeface="Arial" panose="020B0604020202020204" pitchFamily="34" charset="0"/>
            </a:endParaRPr>
          </a:p>
        </p:txBody>
      </p:sp>
      <p:sp>
        <p:nvSpPr>
          <p:cNvPr id="13315" name="Subtitle 17"/>
          <p:cNvSpPr txBox="1">
            <a:spLocks/>
          </p:cNvSpPr>
          <p:nvPr/>
        </p:nvSpPr>
        <p:spPr bwMode="auto">
          <a:xfrm>
            <a:off x="380246" y="4572000"/>
            <a:ext cx="26457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457200" fontAlgn="base">
              <a:spcAft>
                <a:spcPct val="0"/>
              </a:spcAft>
              <a:buNone/>
            </a:pPr>
            <a:r>
              <a:rPr lang="en-US" altLang="en-US" sz="1800" dirty="0" smtClean="0">
                <a:solidFill>
                  <a:srgbClr val="006400"/>
                </a:solidFill>
                <a:latin typeface="Arial Bold" panose="020B0704020202020204" pitchFamily="34" charset="0"/>
              </a:rPr>
              <a:t>  Thursday, 13 Oct  </a:t>
            </a:r>
            <a:r>
              <a:rPr lang="en-US" altLang="en-US" sz="1800" dirty="0">
                <a:solidFill>
                  <a:srgbClr val="006400"/>
                </a:solidFill>
                <a:latin typeface="Arial Bold" panose="020B0704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30240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58616"/>
          </a:xfrm>
        </p:spPr>
        <p:txBody>
          <a:bodyPr/>
          <a:lstStyle/>
          <a:p>
            <a:r>
              <a:rPr lang="en-ZA" sz="4000" b="1" dirty="0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			</a:t>
            </a:r>
            <a:br>
              <a:rPr lang="en-ZA" sz="4000" b="1" dirty="0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ZA" sz="400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</a:t>
            </a:r>
            <a:r>
              <a:rPr lang="en-ZA" sz="4000" b="1" dirty="0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	</a:t>
            </a:r>
            <a:r>
              <a:rPr lang="en-ZA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Economically Active Population (EAP)</a:t>
            </a:r>
            <a:endParaRPr lang="en-Z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518776"/>
              </p:ext>
            </p:extLst>
          </p:nvPr>
        </p:nvGraphicFramePr>
        <p:xfrm>
          <a:off x="772998" y="1178359"/>
          <a:ext cx="11419001" cy="5679632"/>
        </p:xfrm>
        <a:graphic>
          <a:graphicData uri="http://schemas.openxmlformats.org/drawingml/2006/table">
            <a:tbl>
              <a:tblPr/>
              <a:tblGrid>
                <a:gridCol w="3568435">
                  <a:extLst>
                    <a:ext uri="{9D8B030D-6E8A-4147-A177-3AD203B41FA5}">
                      <a16:colId xmlns:a16="http://schemas.microsoft.com/office/drawing/2014/main" val="2172495737"/>
                    </a:ext>
                  </a:extLst>
                </a:gridCol>
                <a:gridCol w="1213270">
                  <a:extLst>
                    <a:ext uri="{9D8B030D-6E8A-4147-A177-3AD203B41FA5}">
                      <a16:colId xmlns:a16="http://schemas.microsoft.com/office/drawing/2014/main" val="3481155032"/>
                    </a:ext>
                  </a:extLst>
                </a:gridCol>
                <a:gridCol w="1498743">
                  <a:extLst>
                    <a:ext uri="{9D8B030D-6E8A-4147-A177-3AD203B41FA5}">
                      <a16:colId xmlns:a16="http://schemas.microsoft.com/office/drawing/2014/main" val="2176714600"/>
                    </a:ext>
                  </a:extLst>
                </a:gridCol>
                <a:gridCol w="1498743">
                  <a:extLst>
                    <a:ext uri="{9D8B030D-6E8A-4147-A177-3AD203B41FA5}">
                      <a16:colId xmlns:a16="http://schemas.microsoft.com/office/drawing/2014/main" val="3483656754"/>
                    </a:ext>
                  </a:extLst>
                </a:gridCol>
                <a:gridCol w="1213270">
                  <a:extLst>
                    <a:ext uri="{9D8B030D-6E8A-4147-A177-3AD203B41FA5}">
                      <a16:colId xmlns:a16="http://schemas.microsoft.com/office/drawing/2014/main" val="3948307367"/>
                    </a:ext>
                  </a:extLst>
                </a:gridCol>
                <a:gridCol w="1213270">
                  <a:extLst>
                    <a:ext uri="{9D8B030D-6E8A-4147-A177-3AD203B41FA5}">
                      <a16:colId xmlns:a16="http://schemas.microsoft.com/office/drawing/2014/main" val="659992"/>
                    </a:ext>
                  </a:extLst>
                </a:gridCol>
                <a:gridCol w="1213270">
                  <a:extLst>
                    <a:ext uri="{9D8B030D-6E8A-4147-A177-3AD203B41FA5}">
                      <a16:colId xmlns:a16="http://schemas.microsoft.com/office/drawing/2014/main" val="1181207170"/>
                    </a:ext>
                  </a:extLst>
                </a:gridCol>
              </a:tblGrid>
              <a:tr h="17598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(*Source: Statistics South Africa, (QLFS, Quarter3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526965"/>
                  </a:ext>
                </a:extLst>
              </a:tr>
              <a:tr h="175982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EAP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AFRICAN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COLOURED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304166"/>
                  </a:ext>
                </a:extLst>
              </a:tr>
              <a:tr h="17598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55,3%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412218"/>
                  </a:ext>
                </a:extLst>
              </a:tr>
              <a:tr h="17598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35,8%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44,7%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462373"/>
                  </a:ext>
                </a:extLst>
              </a:tr>
              <a:tr h="17598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09850"/>
                  </a:ext>
                </a:extLst>
              </a:tr>
              <a:tr h="17598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 Cape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42,6%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534353"/>
                  </a:ext>
                </a:extLst>
              </a:tr>
              <a:tr h="17598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58939"/>
                  </a:ext>
                </a:extLst>
              </a:tr>
              <a:tr h="17598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53932"/>
                  </a:ext>
                </a:extLst>
              </a:tr>
              <a:tr h="17598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Free State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353755"/>
                  </a:ext>
                </a:extLst>
              </a:tr>
              <a:tr h="17598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03530"/>
                  </a:ext>
                </a:extLst>
              </a:tr>
              <a:tr h="22419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732739"/>
                  </a:ext>
                </a:extLst>
              </a:tr>
              <a:tr h="17598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075183"/>
                  </a:ext>
                </a:extLst>
              </a:tr>
              <a:tr h="17598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667712"/>
                  </a:ext>
                </a:extLst>
              </a:tr>
              <a:tr h="17598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84,1%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382042"/>
                  </a:ext>
                </a:extLst>
              </a:tr>
              <a:tr h="17598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KwaZulu-Natal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107300"/>
                  </a:ext>
                </a:extLst>
              </a:tr>
              <a:tr h="17598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455646"/>
                  </a:ext>
                </a:extLst>
              </a:tr>
              <a:tr h="17598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86,7%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897871"/>
                  </a:ext>
                </a:extLst>
              </a:tr>
              <a:tr h="17598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Limpopo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457913"/>
                  </a:ext>
                </a:extLst>
              </a:tr>
              <a:tr h="17598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380664"/>
                  </a:ext>
                </a:extLst>
              </a:tr>
              <a:tr h="17598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441967"/>
                  </a:ext>
                </a:extLst>
              </a:tr>
              <a:tr h="17598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Mpumalanga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676815"/>
                  </a:ext>
                </a:extLst>
              </a:tr>
              <a:tr h="17598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370187"/>
                  </a:ext>
                </a:extLst>
              </a:tr>
              <a:tr h="17598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369312"/>
                  </a:ext>
                </a:extLst>
              </a:tr>
              <a:tr h="17598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West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60,1%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953154"/>
                  </a:ext>
                </a:extLst>
              </a:tr>
              <a:tr h="17598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111876"/>
                  </a:ext>
                </a:extLst>
              </a:tr>
              <a:tr h="17598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91,9%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689956"/>
                  </a:ext>
                </a:extLst>
              </a:tr>
              <a:tr h="17598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Northern Cape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733468"/>
                  </a:ext>
                </a:extLst>
              </a:tr>
              <a:tr h="17598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318572"/>
                  </a:ext>
                </a:extLst>
              </a:tr>
              <a:tr h="17598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31585"/>
                  </a:ext>
                </a:extLst>
              </a:tr>
              <a:tr h="17598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246785"/>
                  </a:ext>
                </a:extLst>
              </a:tr>
              <a:tr h="17598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94981"/>
                  </a:ext>
                </a:extLst>
              </a:tr>
              <a:tr h="17598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035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53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566"/>
          </a:xfrm>
        </p:spPr>
        <p:txBody>
          <a:bodyPr/>
          <a:lstStyle/>
          <a:p>
            <a:r>
              <a:rPr lang="en-ZA" sz="4000" b="1" dirty="0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			</a:t>
            </a:r>
            <a:br>
              <a:rPr lang="en-ZA" sz="4000" b="1" dirty="0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ZA" sz="400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</a:t>
            </a:r>
            <a:r>
              <a:rPr lang="en-ZA" sz="4000" b="1" dirty="0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       	</a:t>
            </a:r>
            <a:r>
              <a:rPr lang="en-ZA" sz="2800" b="1" dirty="0">
                <a:latin typeface="Calibri" panose="020F0502020204030204" pitchFamily="34" charset="0"/>
              </a:rPr>
              <a:t>BBBEE – Management Control Scorecard</a:t>
            </a:r>
            <a:endParaRPr lang="en-ZA" sz="2800" b="1" u="sng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5058316"/>
              </p:ext>
            </p:extLst>
          </p:nvPr>
        </p:nvGraphicFramePr>
        <p:xfrm>
          <a:off x="452487" y="1677965"/>
          <a:ext cx="11129913" cy="518003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709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6872">
                <a:tc>
                  <a:txBody>
                    <a:bodyPr/>
                    <a:lstStyle/>
                    <a:p>
                      <a:pPr algn="l"/>
                      <a:endParaRPr lang="en-ZA" sz="1400" b="1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endParaRPr lang="en-ZA" sz="1400" b="1" dirty="0">
                        <a:latin typeface="+mn-lt"/>
                      </a:endParaRPr>
                    </a:p>
                  </a:txBody>
                  <a:tcPr marL="121924" marR="121924"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872">
                <a:tc>
                  <a:txBody>
                    <a:bodyPr/>
                    <a:lstStyle/>
                    <a:p>
                      <a:pPr algn="l"/>
                      <a:endParaRPr lang="en-ZA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>
                          <a:latin typeface="+mn-lt"/>
                        </a:rPr>
                        <a:t>Black</a:t>
                      </a:r>
                    </a:p>
                  </a:txBody>
                  <a:tcPr marL="121924" marR="1219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>
                          <a:latin typeface="+mn-lt"/>
                        </a:rPr>
                        <a:t>Black Female</a:t>
                      </a:r>
                    </a:p>
                  </a:txBody>
                  <a:tcPr marL="121924" marR="1219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872">
                <a:tc>
                  <a:txBody>
                    <a:bodyPr/>
                    <a:lstStyle/>
                    <a:p>
                      <a:pPr algn="l"/>
                      <a:endParaRPr lang="en-ZA" sz="1400" b="1" dirty="0">
                        <a:latin typeface="+mn-lt"/>
                      </a:endParaRPr>
                    </a:p>
                  </a:txBody>
                  <a:tcPr marL="121924" marR="121924"/>
                </a:tc>
                <a:tc>
                  <a:txBody>
                    <a:bodyPr/>
                    <a:lstStyle/>
                    <a:p>
                      <a:pPr algn="ctr"/>
                      <a:endParaRPr lang="en-ZA" sz="1400" b="1" dirty="0">
                        <a:latin typeface="+mn-lt"/>
                      </a:endParaRPr>
                    </a:p>
                  </a:txBody>
                  <a:tcPr marL="121924" marR="121924" anchor="ctr"/>
                </a:tc>
                <a:tc>
                  <a:txBody>
                    <a:bodyPr/>
                    <a:lstStyle/>
                    <a:p>
                      <a:pPr algn="ctr"/>
                      <a:endParaRPr lang="en-ZA" sz="1400" b="1" dirty="0">
                        <a:latin typeface="+mn-lt"/>
                      </a:endParaRPr>
                    </a:p>
                  </a:txBody>
                  <a:tcPr marL="121924" marR="12192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8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dirty="0">
                          <a:latin typeface="+mn-lt"/>
                        </a:rPr>
                        <a:t> Top Management</a:t>
                      </a:r>
                    </a:p>
                  </a:txBody>
                  <a:tcPr marL="121924" marR="1219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>
                          <a:latin typeface="+mn-lt"/>
                        </a:rPr>
                        <a:t>50%</a:t>
                      </a:r>
                    </a:p>
                  </a:txBody>
                  <a:tcPr marL="121924" marR="1219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>
                          <a:latin typeface="+mn-lt"/>
                        </a:rPr>
                        <a:t>25%</a:t>
                      </a:r>
                    </a:p>
                  </a:txBody>
                  <a:tcPr marL="121924" marR="12192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872">
                <a:tc>
                  <a:txBody>
                    <a:bodyPr/>
                    <a:lstStyle/>
                    <a:p>
                      <a:pPr algn="l"/>
                      <a:r>
                        <a:rPr lang="en-ZA" sz="1400" b="1" dirty="0">
                          <a:latin typeface="+mn-lt"/>
                        </a:rPr>
                        <a:t>Senior Management</a:t>
                      </a:r>
                    </a:p>
                  </a:txBody>
                  <a:tcPr marL="121924" marR="1219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>
                          <a:latin typeface="+mn-lt"/>
                        </a:rPr>
                        <a:t>60%</a:t>
                      </a:r>
                    </a:p>
                  </a:txBody>
                  <a:tcPr marL="121924" marR="1219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>
                          <a:latin typeface="+mn-lt"/>
                        </a:rPr>
                        <a:t>30%</a:t>
                      </a:r>
                    </a:p>
                  </a:txBody>
                  <a:tcPr marL="121924" marR="12192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1930">
                <a:tc>
                  <a:txBody>
                    <a:bodyPr/>
                    <a:lstStyle/>
                    <a:p>
                      <a:pPr algn="l"/>
                      <a:r>
                        <a:rPr lang="en-ZA" sz="1400" b="1" dirty="0">
                          <a:latin typeface="+mn-lt"/>
                        </a:rPr>
                        <a:t>Professionally Qualified/ Middle Management</a:t>
                      </a:r>
                    </a:p>
                  </a:txBody>
                  <a:tcPr marL="121924" marR="1219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>
                          <a:latin typeface="+mn-lt"/>
                        </a:rPr>
                        <a:t>75%</a:t>
                      </a:r>
                    </a:p>
                  </a:txBody>
                  <a:tcPr marL="121924" marR="1219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>
                          <a:latin typeface="+mn-lt"/>
                        </a:rPr>
                        <a:t>38%</a:t>
                      </a:r>
                    </a:p>
                  </a:txBody>
                  <a:tcPr marL="121924" marR="12192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6872">
                <a:tc>
                  <a:txBody>
                    <a:bodyPr/>
                    <a:lstStyle/>
                    <a:p>
                      <a:pPr algn="l"/>
                      <a:r>
                        <a:rPr lang="en-ZA" sz="1400" b="1" dirty="0">
                          <a:latin typeface="+mn-lt"/>
                        </a:rPr>
                        <a:t>Skilled Technical/Junior</a:t>
                      </a:r>
                      <a:r>
                        <a:rPr lang="en-ZA" sz="1400" b="1" baseline="0" dirty="0">
                          <a:latin typeface="+mn-lt"/>
                        </a:rPr>
                        <a:t> Management</a:t>
                      </a:r>
                      <a:endParaRPr lang="en-ZA" sz="1400" b="1" dirty="0">
                        <a:latin typeface="+mn-lt"/>
                      </a:endParaRPr>
                    </a:p>
                  </a:txBody>
                  <a:tcPr marL="121924" marR="1219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>
                          <a:latin typeface="+mn-lt"/>
                        </a:rPr>
                        <a:t>88%</a:t>
                      </a:r>
                    </a:p>
                  </a:txBody>
                  <a:tcPr marL="121924" marR="1219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>
                          <a:latin typeface="+mn-lt"/>
                        </a:rPr>
                        <a:t>44%</a:t>
                      </a:r>
                    </a:p>
                  </a:txBody>
                  <a:tcPr marL="121924" marR="12192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6872">
                <a:tc>
                  <a:txBody>
                    <a:bodyPr/>
                    <a:lstStyle/>
                    <a:p>
                      <a:pPr algn="l"/>
                      <a:r>
                        <a:rPr lang="en-ZA" sz="1400" b="1" dirty="0">
                          <a:latin typeface="+mn-lt"/>
                        </a:rPr>
                        <a:t>Employees with disabilities</a:t>
                      </a:r>
                    </a:p>
                  </a:txBody>
                  <a:tcPr marL="121924" marR="121924"/>
                </a:tc>
                <a:tc gridSpan="2">
                  <a:txBody>
                    <a:bodyPr/>
                    <a:lstStyle/>
                    <a:p>
                      <a:pPr marL="533400" indent="0" algn="ctr"/>
                      <a:r>
                        <a:rPr lang="en-ZA" sz="1400" b="1" dirty="0">
                          <a:latin typeface="+mn-lt"/>
                        </a:rPr>
                        <a:t>2%</a:t>
                      </a:r>
                    </a:p>
                  </a:txBody>
                  <a:tcPr marL="121924" marR="121924"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27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88336" y="94268"/>
            <a:ext cx="8558784" cy="904973"/>
          </a:xfrm>
        </p:spPr>
        <p:txBody>
          <a:bodyPr/>
          <a:lstStyle/>
          <a:p>
            <a:r>
              <a:rPr lang="en-ZA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			</a:t>
            </a:r>
            <a:br>
              <a:rPr lang="en-ZA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ZA" sz="320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</a:t>
            </a:r>
            <a:r>
              <a:rPr lang="en-ZA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	Top Management</a:t>
            </a:r>
            <a:endParaRPr lang="en-ZA" sz="2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870049"/>
              </p:ext>
            </p:extLst>
          </p:nvPr>
        </p:nvGraphicFramePr>
        <p:xfrm>
          <a:off x="499619" y="1150078"/>
          <a:ext cx="11019936" cy="5707926"/>
        </p:xfrm>
        <a:graphic>
          <a:graphicData uri="http://schemas.openxmlformats.org/drawingml/2006/table">
            <a:tbl>
              <a:tblPr/>
              <a:tblGrid>
                <a:gridCol w="4471857">
                  <a:extLst>
                    <a:ext uri="{9D8B030D-6E8A-4147-A177-3AD203B41FA5}">
                      <a16:colId xmlns:a16="http://schemas.microsoft.com/office/drawing/2014/main" val="833720692"/>
                    </a:ext>
                  </a:extLst>
                </a:gridCol>
                <a:gridCol w="905019">
                  <a:extLst>
                    <a:ext uri="{9D8B030D-6E8A-4147-A177-3AD203B41FA5}">
                      <a16:colId xmlns:a16="http://schemas.microsoft.com/office/drawing/2014/main" val="3846500484"/>
                    </a:ext>
                  </a:extLst>
                </a:gridCol>
                <a:gridCol w="1117966">
                  <a:extLst>
                    <a:ext uri="{9D8B030D-6E8A-4147-A177-3AD203B41FA5}">
                      <a16:colId xmlns:a16="http://schemas.microsoft.com/office/drawing/2014/main" val="1222764424"/>
                    </a:ext>
                  </a:extLst>
                </a:gridCol>
                <a:gridCol w="1117966">
                  <a:extLst>
                    <a:ext uri="{9D8B030D-6E8A-4147-A177-3AD203B41FA5}">
                      <a16:colId xmlns:a16="http://schemas.microsoft.com/office/drawing/2014/main" val="3154973148"/>
                    </a:ext>
                  </a:extLst>
                </a:gridCol>
                <a:gridCol w="851782">
                  <a:extLst>
                    <a:ext uri="{9D8B030D-6E8A-4147-A177-3AD203B41FA5}">
                      <a16:colId xmlns:a16="http://schemas.microsoft.com/office/drawing/2014/main" val="3006107059"/>
                    </a:ext>
                  </a:extLst>
                </a:gridCol>
                <a:gridCol w="851782">
                  <a:extLst>
                    <a:ext uri="{9D8B030D-6E8A-4147-A177-3AD203B41FA5}">
                      <a16:colId xmlns:a16="http://schemas.microsoft.com/office/drawing/2014/main" val="1239333644"/>
                    </a:ext>
                  </a:extLst>
                </a:gridCol>
                <a:gridCol w="851782">
                  <a:extLst>
                    <a:ext uri="{9D8B030D-6E8A-4147-A177-3AD203B41FA5}">
                      <a16:colId xmlns:a16="http://schemas.microsoft.com/office/drawing/2014/main" val="3473149825"/>
                    </a:ext>
                  </a:extLst>
                </a:gridCol>
                <a:gridCol w="851782">
                  <a:extLst>
                    <a:ext uri="{9D8B030D-6E8A-4147-A177-3AD203B41FA5}">
                      <a16:colId xmlns:a16="http://schemas.microsoft.com/office/drawing/2014/main" val="969270878"/>
                    </a:ext>
                  </a:extLst>
                </a:gridCol>
              </a:tblGrid>
              <a:tr h="228025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 MANAGEMENT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297624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 MANAGEMENT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GENDER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362966"/>
                  </a:ext>
                </a:extLst>
              </a:tr>
              <a:tr h="237976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OR PROVINCIAL EAP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323132"/>
                  </a:ext>
                </a:extLst>
              </a:tr>
              <a:tr h="22802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61006"/>
                  </a:ext>
                </a:extLst>
              </a:tr>
              <a:tr h="22802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79,4%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431251"/>
                  </a:ext>
                </a:extLst>
              </a:tr>
              <a:tr h="4498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PROPORTION OF EAP WITHIN BLACK GROUP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BLACK TARGET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08034"/>
                  </a:ext>
                </a:extLst>
              </a:tr>
              <a:tr h="22802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PROPOSED TARGET BY DEPARTMENT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40440"/>
                  </a:ext>
                </a:extLst>
              </a:tr>
              <a:tr h="22802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269947"/>
                  </a:ext>
                </a:extLst>
              </a:tr>
              <a:tr h="22802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80101"/>
                  </a:ext>
                </a:extLst>
              </a:tr>
              <a:tr h="22802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 TARGETS BY SECTOR / SUB-SECTOR – </a:t>
                      </a:r>
                      <a:r>
                        <a:rPr lang="en-US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Printing SA for both subsectors 3 &amp; 4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440631"/>
                  </a:ext>
                </a:extLst>
              </a:tr>
              <a:tr h="22802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122032"/>
                  </a:ext>
                </a:extLst>
              </a:tr>
              <a:tr h="22802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706808"/>
                  </a:ext>
                </a:extLst>
              </a:tr>
              <a:tr h="228025"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INITIAL PROPOSED TARGET BY THE DEPARTMENT</a:t>
                      </a:r>
                    </a:p>
                    <a:p>
                      <a:pPr algn="l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52172"/>
                  </a:ext>
                </a:extLst>
              </a:tr>
              <a:tr h="22802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709275"/>
                  </a:ext>
                </a:extLst>
              </a:tr>
              <a:tr h="22802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716202"/>
                  </a:ext>
                </a:extLst>
              </a:tr>
              <a:tr h="228420"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WORKFORCE PROFILE 2021 - Subsector 3</a:t>
                      </a:r>
                    </a:p>
                    <a:p>
                      <a:pPr algn="l" fontAlgn="ctr"/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656650"/>
                  </a:ext>
                </a:extLst>
              </a:tr>
              <a:tr h="22842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405130"/>
                  </a:ext>
                </a:extLst>
              </a:tr>
              <a:tr h="22842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626278"/>
                  </a:ext>
                </a:extLst>
              </a:tr>
              <a:tr h="22842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WORKFORCE PROFILE 2021 - Subsector 4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586274"/>
                  </a:ext>
                </a:extLst>
              </a:tr>
              <a:tr h="22842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874289"/>
                  </a:ext>
                </a:extLst>
              </a:tr>
              <a:tr h="22842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455103"/>
                  </a:ext>
                </a:extLst>
              </a:tr>
              <a:tr h="22842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Manufacturing All -WORKFORCE PROFILE 2021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061529"/>
                  </a:ext>
                </a:extLst>
              </a:tr>
              <a:tr h="22842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093594"/>
                  </a:ext>
                </a:extLst>
              </a:tr>
              <a:tr h="22842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115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36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88336" y="169682"/>
            <a:ext cx="8558784" cy="848413"/>
          </a:xfrm>
        </p:spPr>
        <p:txBody>
          <a:bodyPr/>
          <a:lstStyle/>
          <a:p>
            <a:r>
              <a:rPr lang="en-ZA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			</a:t>
            </a:r>
            <a:br>
              <a:rPr lang="en-ZA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ZA" sz="320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</a:t>
            </a:r>
            <a:r>
              <a:rPr lang="en-ZA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	Senior Management</a:t>
            </a:r>
            <a:endParaRPr lang="en-ZA" sz="2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507941"/>
              </p:ext>
            </p:extLst>
          </p:nvPr>
        </p:nvGraphicFramePr>
        <p:xfrm>
          <a:off x="499619" y="1253763"/>
          <a:ext cx="11019936" cy="5604236"/>
        </p:xfrm>
        <a:graphic>
          <a:graphicData uri="http://schemas.openxmlformats.org/drawingml/2006/table">
            <a:tbl>
              <a:tblPr/>
              <a:tblGrid>
                <a:gridCol w="4471857">
                  <a:extLst>
                    <a:ext uri="{9D8B030D-6E8A-4147-A177-3AD203B41FA5}">
                      <a16:colId xmlns:a16="http://schemas.microsoft.com/office/drawing/2014/main" val="833720692"/>
                    </a:ext>
                  </a:extLst>
                </a:gridCol>
                <a:gridCol w="905019">
                  <a:extLst>
                    <a:ext uri="{9D8B030D-6E8A-4147-A177-3AD203B41FA5}">
                      <a16:colId xmlns:a16="http://schemas.microsoft.com/office/drawing/2014/main" val="3846500484"/>
                    </a:ext>
                  </a:extLst>
                </a:gridCol>
                <a:gridCol w="1117966">
                  <a:extLst>
                    <a:ext uri="{9D8B030D-6E8A-4147-A177-3AD203B41FA5}">
                      <a16:colId xmlns:a16="http://schemas.microsoft.com/office/drawing/2014/main" val="1222764424"/>
                    </a:ext>
                  </a:extLst>
                </a:gridCol>
                <a:gridCol w="1117966">
                  <a:extLst>
                    <a:ext uri="{9D8B030D-6E8A-4147-A177-3AD203B41FA5}">
                      <a16:colId xmlns:a16="http://schemas.microsoft.com/office/drawing/2014/main" val="3154973148"/>
                    </a:ext>
                  </a:extLst>
                </a:gridCol>
                <a:gridCol w="851782">
                  <a:extLst>
                    <a:ext uri="{9D8B030D-6E8A-4147-A177-3AD203B41FA5}">
                      <a16:colId xmlns:a16="http://schemas.microsoft.com/office/drawing/2014/main" val="3006107059"/>
                    </a:ext>
                  </a:extLst>
                </a:gridCol>
                <a:gridCol w="851782">
                  <a:extLst>
                    <a:ext uri="{9D8B030D-6E8A-4147-A177-3AD203B41FA5}">
                      <a16:colId xmlns:a16="http://schemas.microsoft.com/office/drawing/2014/main" val="1239333644"/>
                    </a:ext>
                  </a:extLst>
                </a:gridCol>
                <a:gridCol w="851782">
                  <a:extLst>
                    <a:ext uri="{9D8B030D-6E8A-4147-A177-3AD203B41FA5}">
                      <a16:colId xmlns:a16="http://schemas.microsoft.com/office/drawing/2014/main" val="3473149825"/>
                    </a:ext>
                  </a:extLst>
                </a:gridCol>
                <a:gridCol w="851782">
                  <a:extLst>
                    <a:ext uri="{9D8B030D-6E8A-4147-A177-3AD203B41FA5}">
                      <a16:colId xmlns:a16="http://schemas.microsoft.com/office/drawing/2014/main" val="969270878"/>
                    </a:ext>
                  </a:extLst>
                </a:gridCol>
              </a:tblGrid>
              <a:tr h="223118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Senior </a:t>
                      </a: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MANAGEMENT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297624"/>
                  </a:ext>
                </a:extLst>
              </a:tr>
              <a:tr h="223118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Senior </a:t>
                      </a: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MANAGEMENT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GENDER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362966"/>
                  </a:ext>
                </a:extLst>
              </a:tr>
              <a:tr h="23713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OR PROVINCIAL EAP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323132"/>
                  </a:ext>
                </a:extLst>
              </a:tr>
              <a:tr h="22311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61006"/>
                  </a:ext>
                </a:extLst>
              </a:tr>
              <a:tr h="22311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79,4%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431251"/>
                  </a:ext>
                </a:extLst>
              </a:tr>
              <a:tr h="440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PROPORTION OF EAP WITHIN BLACK GROUP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BLACK TARGET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08034"/>
                  </a:ext>
                </a:extLst>
              </a:tr>
              <a:tr h="223504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PROPOSED TARGET BY DEPARTMENT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40440"/>
                  </a:ext>
                </a:extLst>
              </a:tr>
              <a:tr h="22350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269947"/>
                  </a:ext>
                </a:extLst>
              </a:tr>
              <a:tr h="22350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80101"/>
                  </a:ext>
                </a:extLst>
              </a:tr>
              <a:tr h="22635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 TARGETS BY SECTOR / SUB-SECTOR – </a:t>
                      </a:r>
                      <a:r>
                        <a:rPr lang="en-US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Printing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SA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440631"/>
                  </a:ext>
                </a:extLst>
              </a:tr>
              <a:tr h="22350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122032"/>
                  </a:ext>
                </a:extLst>
              </a:tr>
              <a:tr h="22350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706808"/>
                  </a:ext>
                </a:extLst>
              </a:tr>
              <a:tr h="226353"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INITIAL PROPOSED TARGET BY THE DEPARTMENT</a:t>
                      </a:r>
                    </a:p>
                    <a:p>
                      <a:pPr algn="l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52172"/>
                  </a:ext>
                </a:extLst>
              </a:tr>
              <a:tr h="22350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709275"/>
                  </a:ext>
                </a:extLst>
              </a:tr>
              <a:tr h="22350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716202"/>
                  </a:ext>
                </a:extLst>
              </a:tr>
              <a:tr h="226353"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WORKFORCE PROFILE 2021 - Subsector 3</a:t>
                      </a:r>
                    </a:p>
                    <a:p>
                      <a:pPr algn="l" fontAlgn="ctr"/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656650"/>
                  </a:ext>
                </a:extLst>
              </a:tr>
              <a:tr h="22350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405130"/>
                  </a:ext>
                </a:extLst>
              </a:tr>
              <a:tr h="22350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626278"/>
                  </a:ext>
                </a:extLst>
              </a:tr>
              <a:tr h="223504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WORKFORCE PROFILE 2021 - Subsector 4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586274"/>
                  </a:ext>
                </a:extLst>
              </a:tr>
              <a:tr h="22350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874289"/>
                  </a:ext>
                </a:extLst>
              </a:tr>
              <a:tr h="22350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455103"/>
                  </a:ext>
                </a:extLst>
              </a:tr>
              <a:tr h="22635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Manufacturing All -WORKFORCE PROFILE 2021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061529"/>
                  </a:ext>
                </a:extLst>
              </a:tr>
              <a:tr h="22350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093594"/>
                  </a:ext>
                </a:extLst>
              </a:tr>
              <a:tr h="223504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115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352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88336" y="0"/>
            <a:ext cx="8558784" cy="942681"/>
          </a:xfrm>
        </p:spPr>
        <p:txBody>
          <a:bodyPr/>
          <a:lstStyle/>
          <a:p>
            <a:r>
              <a:rPr lang="en-ZA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			</a:t>
            </a:r>
            <a:br>
              <a:rPr lang="en-ZA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ZA" sz="320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</a:t>
            </a:r>
            <a:r>
              <a:rPr lang="en-ZA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	</a:t>
            </a:r>
            <a:r>
              <a:rPr lang="en-US" sz="3200" b="1" kern="0" spc="-10" dirty="0">
                <a:solidFill>
                  <a:prstClr val="black"/>
                </a:solidFill>
                <a:latin typeface="Calibri" panose="020F0502020204030204" pitchFamily="34" charset="0"/>
              </a:rPr>
              <a:t> Professionally Qualified – Mid Man </a:t>
            </a:r>
            <a:endParaRPr lang="en-ZA" sz="2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775828"/>
              </p:ext>
            </p:extLst>
          </p:nvPr>
        </p:nvGraphicFramePr>
        <p:xfrm>
          <a:off x="499619" y="1244332"/>
          <a:ext cx="11019936" cy="5613667"/>
        </p:xfrm>
        <a:graphic>
          <a:graphicData uri="http://schemas.openxmlformats.org/drawingml/2006/table">
            <a:tbl>
              <a:tblPr/>
              <a:tblGrid>
                <a:gridCol w="4471857">
                  <a:extLst>
                    <a:ext uri="{9D8B030D-6E8A-4147-A177-3AD203B41FA5}">
                      <a16:colId xmlns:a16="http://schemas.microsoft.com/office/drawing/2014/main" val="833720692"/>
                    </a:ext>
                  </a:extLst>
                </a:gridCol>
                <a:gridCol w="905019">
                  <a:extLst>
                    <a:ext uri="{9D8B030D-6E8A-4147-A177-3AD203B41FA5}">
                      <a16:colId xmlns:a16="http://schemas.microsoft.com/office/drawing/2014/main" val="3846500484"/>
                    </a:ext>
                  </a:extLst>
                </a:gridCol>
                <a:gridCol w="1117966">
                  <a:extLst>
                    <a:ext uri="{9D8B030D-6E8A-4147-A177-3AD203B41FA5}">
                      <a16:colId xmlns:a16="http://schemas.microsoft.com/office/drawing/2014/main" val="1222764424"/>
                    </a:ext>
                  </a:extLst>
                </a:gridCol>
                <a:gridCol w="1117966">
                  <a:extLst>
                    <a:ext uri="{9D8B030D-6E8A-4147-A177-3AD203B41FA5}">
                      <a16:colId xmlns:a16="http://schemas.microsoft.com/office/drawing/2014/main" val="3154973148"/>
                    </a:ext>
                  </a:extLst>
                </a:gridCol>
                <a:gridCol w="851782">
                  <a:extLst>
                    <a:ext uri="{9D8B030D-6E8A-4147-A177-3AD203B41FA5}">
                      <a16:colId xmlns:a16="http://schemas.microsoft.com/office/drawing/2014/main" val="3006107059"/>
                    </a:ext>
                  </a:extLst>
                </a:gridCol>
                <a:gridCol w="851782">
                  <a:extLst>
                    <a:ext uri="{9D8B030D-6E8A-4147-A177-3AD203B41FA5}">
                      <a16:colId xmlns:a16="http://schemas.microsoft.com/office/drawing/2014/main" val="1239333644"/>
                    </a:ext>
                  </a:extLst>
                </a:gridCol>
                <a:gridCol w="851782">
                  <a:extLst>
                    <a:ext uri="{9D8B030D-6E8A-4147-A177-3AD203B41FA5}">
                      <a16:colId xmlns:a16="http://schemas.microsoft.com/office/drawing/2014/main" val="3473149825"/>
                    </a:ext>
                  </a:extLst>
                </a:gridCol>
                <a:gridCol w="851782">
                  <a:extLst>
                    <a:ext uri="{9D8B030D-6E8A-4147-A177-3AD203B41FA5}">
                      <a16:colId xmlns:a16="http://schemas.microsoft.com/office/drawing/2014/main" val="969270878"/>
                    </a:ext>
                  </a:extLst>
                </a:gridCol>
              </a:tblGrid>
              <a:tr h="222854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Professionally Qualified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297624"/>
                  </a:ext>
                </a:extLst>
              </a:tr>
              <a:tr h="222854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Professionally Qualified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GENDER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362966"/>
                  </a:ext>
                </a:extLst>
              </a:tr>
              <a:tr h="24018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OR PROVINCIAL EAP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323132"/>
                  </a:ext>
                </a:extLst>
              </a:tr>
              <a:tr h="22285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61006"/>
                  </a:ext>
                </a:extLst>
              </a:tr>
              <a:tr h="22285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79,4%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431251"/>
                  </a:ext>
                </a:extLst>
              </a:tr>
              <a:tr h="4396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PROPORTION OF EAP WITHIN BLACK GROUP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BLACK TARGET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08034"/>
                  </a:ext>
                </a:extLst>
              </a:tr>
              <a:tr h="22323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PROPOSED TARGET BY DEPARTMENT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40440"/>
                  </a:ext>
                </a:extLst>
              </a:tr>
              <a:tr h="22323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269947"/>
                  </a:ext>
                </a:extLst>
              </a:tr>
              <a:tr h="22323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80101"/>
                  </a:ext>
                </a:extLst>
              </a:tr>
              <a:tr h="22926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 TARGETS BY SECTOR / SUB-SECTOR – </a:t>
                      </a:r>
                      <a:r>
                        <a:rPr lang="en-US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Printing SA for both subsectors 3 &amp; 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440631"/>
                  </a:ext>
                </a:extLst>
              </a:tr>
              <a:tr h="22323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122032"/>
                  </a:ext>
                </a:extLst>
              </a:tr>
              <a:tr h="22323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706808"/>
                  </a:ext>
                </a:extLst>
              </a:tr>
              <a:tr h="229269"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INITIAL PROPOSED TARGET BY THE DEPARTMENT</a:t>
                      </a:r>
                    </a:p>
                    <a:p>
                      <a:pPr algn="l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52172"/>
                  </a:ext>
                </a:extLst>
              </a:tr>
              <a:tr h="22323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709275"/>
                  </a:ext>
                </a:extLst>
              </a:tr>
              <a:tr h="22323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716202"/>
                  </a:ext>
                </a:extLst>
              </a:tr>
              <a:tr h="229269"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WORKFORCE PROFILE 2021 - Subsector 3</a:t>
                      </a:r>
                    </a:p>
                    <a:p>
                      <a:pPr algn="l" fontAlgn="ctr"/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656650"/>
                  </a:ext>
                </a:extLst>
              </a:tr>
              <a:tr h="22323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405130"/>
                  </a:ext>
                </a:extLst>
              </a:tr>
              <a:tr h="22323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626278"/>
                  </a:ext>
                </a:extLst>
              </a:tr>
              <a:tr h="22323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WORKFORCE PROFILE 2021 - Subsector 4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586274"/>
                  </a:ext>
                </a:extLst>
              </a:tr>
              <a:tr h="22323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874289"/>
                  </a:ext>
                </a:extLst>
              </a:tr>
              <a:tr h="22323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455103"/>
                  </a:ext>
                </a:extLst>
              </a:tr>
              <a:tr h="22926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Manufacturing All -WORKFORCE PROFILE 2021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061529"/>
                  </a:ext>
                </a:extLst>
              </a:tr>
              <a:tr h="22323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093594"/>
                  </a:ext>
                </a:extLst>
              </a:tr>
              <a:tr h="22323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115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25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88336" y="292232"/>
            <a:ext cx="8558784" cy="725864"/>
          </a:xfrm>
        </p:spPr>
        <p:txBody>
          <a:bodyPr/>
          <a:lstStyle/>
          <a:p>
            <a:r>
              <a:rPr lang="en-ZA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			</a:t>
            </a:r>
            <a:br>
              <a:rPr lang="en-ZA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ZA" sz="320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</a:t>
            </a:r>
            <a:r>
              <a:rPr lang="en-ZA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	</a:t>
            </a:r>
            <a:r>
              <a:rPr lang="en-US" sz="3200" b="1" kern="0" spc="-1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Skilled Technical – Junior Man</a:t>
            </a:r>
            <a:endParaRPr lang="en-ZA" sz="2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56303"/>
              </p:ext>
            </p:extLst>
          </p:nvPr>
        </p:nvGraphicFramePr>
        <p:xfrm>
          <a:off x="499619" y="1329181"/>
          <a:ext cx="11019936" cy="5528818"/>
        </p:xfrm>
        <a:graphic>
          <a:graphicData uri="http://schemas.openxmlformats.org/drawingml/2006/table">
            <a:tbl>
              <a:tblPr/>
              <a:tblGrid>
                <a:gridCol w="4471857">
                  <a:extLst>
                    <a:ext uri="{9D8B030D-6E8A-4147-A177-3AD203B41FA5}">
                      <a16:colId xmlns:a16="http://schemas.microsoft.com/office/drawing/2014/main" val="833720692"/>
                    </a:ext>
                  </a:extLst>
                </a:gridCol>
                <a:gridCol w="905019">
                  <a:extLst>
                    <a:ext uri="{9D8B030D-6E8A-4147-A177-3AD203B41FA5}">
                      <a16:colId xmlns:a16="http://schemas.microsoft.com/office/drawing/2014/main" val="3846500484"/>
                    </a:ext>
                  </a:extLst>
                </a:gridCol>
                <a:gridCol w="1117966">
                  <a:extLst>
                    <a:ext uri="{9D8B030D-6E8A-4147-A177-3AD203B41FA5}">
                      <a16:colId xmlns:a16="http://schemas.microsoft.com/office/drawing/2014/main" val="1222764424"/>
                    </a:ext>
                  </a:extLst>
                </a:gridCol>
                <a:gridCol w="1117966">
                  <a:extLst>
                    <a:ext uri="{9D8B030D-6E8A-4147-A177-3AD203B41FA5}">
                      <a16:colId xmlns:a16="http://schemas.microsoft.com/office/drawing/2014/main" val="3154973148"/>
                    </a:ext>
                  </a:extLst>
                </a:gridCol>
                <a:gridCol w="851782">
                  <a:extLst>
                    <a:ext uri="{9D8B030D-6E8A-4147-A177-3AD203B41FA5}">
                      <a16:colId xmlns:a16="http://schemas.microsoft.com/office/drawing/2014/main" val="3006107059"/>
                    </a:ext>
                  </a:extLst>
                </a:gridCol>
                <a:gridCol w="851782">
                  <a:extLst>
                    <a:ext uri="{9D8B030D-6E8A-4147-A177-3AD203B41FA5}">
                      <a16:colId xmlns:a16="http://schemas.microsoft.com/office/drawing/2014/main" val="1239333644"/>
                    </a:ext>
                  </a:extLst>
                </a:gridCol>
                <a:gridCol w="851782">
                  <a:extLst>
                    <a:ext uri="{9D8B030D-6E8A-4147-A177-3AD203B41FA5}">
                      <a16:colId xmlns:a16="http://schemas.microsoft.com/office/drawing/2014/main" val="3473149825"/>
                    </a:ext>
                  </a:extLst>
                </a:gridCol>
                <a:gridCol w="851782">
                  <a:extLst>
                    <a:ext uri="{9D8B030D-6E8A-4147-A177-3AD203B41FA5}">
                      <a16:colId xmlns:a16="http://schemas.microsoft.com/office/drawing/2014/main" val="969270878"/>
                    </a:ext>
                  </a:extLst>
                </a:gridCol>
              </a:tblGrid>
              <a:tr h="219958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Skilled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297624"/>
                  </a:ext>
                </a:extLst>
              </a:tr>
              <a:tr h="219958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Skilled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GENDER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362966"/>
                  </a:ext>
                </a:extLst>
              </a:tr>
              <a:tr h="23459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OR PROVINCIAL EAP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323132"/>
                  </a:ext>
                </a:extLst>
              </a:tr>
              <a:tr h="21995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61006"/>
                  </a:ext>
                </a:extLst>
              </a:tr>
              <a:tr h="21995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79,4%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431251"/>
                  </a:ext>
                </a:extLst>
              </a:tr>
              <a:tr h="4339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PROPORTION OF EAP WITHIN BLACK GROUP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BLACK TARGET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08034"/>
                  </a:ext>
                </a:extLst>
              </a:tr>
              <a:tr h="22033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PROPOSED TARGET BY DEPARTMENT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40440"/>
                  </a:ext>
                </a:extLst>
              </a:tr>
              <a:tr h="22033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269947"/>
                  </a:ext>
                </a:extLst>
              </a:tr>
              <a:tr h="22033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80101"/>
                  </a:ext>
                </a:extLst>
              </a:tr>
              <a:tr h="22393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 TARGETS BY SECTOR / SUB-SECTOR – </a:t>
                      </a:r>
                      <a:r>
                        <a:rPr lang="en-US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Printing SA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78,5%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440631"/>
                  </a:ext>
                </a:extLst>
              </a:tr>
              <a:tr h="22033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122032"/>
                  </a:ext>
                </a:extLst>
              </a:tr>
              <a:tr h="22033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706808"/>
                  </a:ext>
                </a:extLst>
              </a:tr>
              <a:tr h="223932"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INITIAL PROPOSED TARGET BY THE DEPARTMENT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52172"/>
                  </a:ext>
                </a:extLst>
              </a:tr>
              <a:tr h="22033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709275"/>
                  </a:ext>
                </a:extLst>
              </a:tr>
              <a:tr h="22033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716202"/>
                  </a:ext>
                </a:extLst>
              </a:tr>
              <a:tr h="223932"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WORKFORCE PROFILE 2021 - Subsector 3</a:t>
                      </a:r>
                    </a:p>
                    <a:p>
                      <a:pPr algn="l" fontAlgn="ctr"/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45,8%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656650"/>
                  </a:ext>
                </a:extLst>
              </a:tr>
              <a:tr h="22033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405130"/>
                  </a:ext>
                </a:extLst>
              </a:tr>
              <a:tr h="22033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626278"/>
                  </a:ext>
                </a:extLst>
              </a:tr>
              <a:tr h="22033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WORKFORCE PROFILE 2021 - Subsector 4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34,1%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586274"/>
                  </a:ext>
                </a:extLst>
              </a:tr>
              <a:tr h="22033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874289"/>
                  </a:ext>
                </a:extLst>
              </a:tr>
              <a:tr h="22033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455103"/>
                  </a:ext>
                </a:extLst>
              </a:tr>
              <a:tr h="22393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Manufacturing All -WORKFORCE PROFILE 2021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061529"/>
                  </a:ext>
                </a:extLst>
              </a:tr>
              <a:tr h="22033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093594"/>
                  </a:ext>
                </a:extLst>
              </a:tr>
              <a:tr h="22033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115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65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88336" y="274638"/>
            <a:ext cx="8558784" cy="1143000"/>
          </a:xfrm>
        </p:spPr>
        <p:txBody>
          <a:bodyPr/>
          <a:lstStyle/>
          <a:p>
            <a:r>
              <a:rPr lang="en-ZA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			</a:t>
            </a:r>
            <a:br>
              <a:rPr lang="en-ZA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ZA" sz="320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</a:t>
            </a:r>
            <a:r>
              <a:rPr lang="en-ZA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	Persons with Disabilities</a:t>
            </a:r>
            <a:endParaRPr lang="en-ZA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135772"/>
              </p:ext>
            </p:extLst>
          </p:nvPr>
        </p:nvGraphicFramePr>
        <p:xfrm>
          <a:off x="593890" y="1725106"/>
          <a:ext cx="10982226" cy="5132893"/>
        </p:xfrm>
        <a:graphic>
          <a:graphicData uri="http://schemas.openxmlformats.org/drawingml/2006/table">
            <a:tbl>
              <a:tblPr/>
              <a:tblGrid>
                <a:gridCol w="9012023">
                  <a:extLst>
                    <a:ext uri="{9D8B030D-6E8A-4147-A177-3AD203B41FA5}">
                      <a16:colId xmlns:a16="http://schemas.microsoft.com/office/drawing/2014/main" val="4152491603"/>
                    </a:ext>
                  </a:extLst>
                </a:gridCol>
                <a:gridCol w="1970203">
                  <a:extLst>
                    <a:ext uri="{9D8B030D-6E8A-4147-A177-3AD203B41FA5}">
                      <a16:colId xmlns:a16="http://schemas.microsoft.com/office/drawing/2014/main" val="3882541360"/>
                    </a:ext>
                  </a:extLst>
                </a:gridCol>
              </a:tblGrid>
              <a:tr h="76349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DISABILITY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884978"/>
                  </a:ext>
                </a:extLst>
              </a:tr>
              <a:tr h="6973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PROPOSED TARGET BY DEPARTMENT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109999"/>
                  </a:ext>
                </a:extLst>
              </a:tr>
              <a:tr h="697325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PROPOSED TARGETS BY SECTOR / SUB-SECTOR – 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Printing SA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l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2,0%</a:t>
                      </a:r>
                      <a:endParaRPr kumimoji="0" lang="en-ZA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4228163"/>
                  </a:ext>
                </a:extLst>
              </a:tr>
              <a:tr h="697325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INITIAL PROPOSED TARGET BY DEPARTMENT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64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2259504"/>
                  </a:ext>
                </a:extLst>
              </a:tr>
              <a:tr h="882773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ZA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WORKFORCE PROFILE 2021 SUB-SECTOR- 3</a:t>
                      </a:r>
                    </a:p>
                    <a:p>
                      <a:pPr algn="ctr" fontAlgn="ctr"/>
                      <a:endParaRPr lang="en-US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n-ZA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985881"/>
                  </a:ext>
                </a:extLst>
              </a:tr>
              <a:tr h="697325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WORKFORCE PROFILE 2021 SUB-SECTOR- </a:t>
                      </a:r>
                      <a:r>
                        <a:rPr lang="en-ZA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ZA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311580"/>
                  </a:ext>
                </a:extLst>
              </a:tr>
              <a:tr h="697325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WORKFORCE PROFILE 2021 - ALL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5782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00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 txBox="1">
            <a:spLocks/>
          </p:cNvSpPr>
          <p:nvPr/>
        </p:nvSpPr>
        <p:spPr bwMode="auto">
          <a:xfrm>
            <a:off x="1147157" y="1579418"/>
            <a:ext cx="5644342" cy="295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dirty="0">
                <a:solidFill>
                  <a:srgbClr val="006938"/>
                </a:solidFill>
                <a:latin typeface="Arial" panose="020B0604020202020204" pitchFamily="34" charset="0"/>
              </a:rPr>
              <a:t>Thank</a:t>
            </a:r>
            <a:r>
              <a:rPr lang="en-US" altLang="en-US" sz="4800" b="1" dirty="0">
                <a:solidFill>
                  <a:srgbClr val="FFAB1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800" b="1" dirty="0">
                <a:solidFill>
                  <a:srgbClr val="00B050"/>
                </a:solidFill>
                <a:latin typeface="Arial" panose="020B0604020202020204" pitchFamily="34" charset="0"/>
              </a:rPr>
              <a:t>You</a:t>
            </a:r>
            <a:r>
              <a:rPr lang="en-US" altLang="en-US" sz="4800" b="1" dirty="0" smtClean="0">
                <a:solidFill>
                  <a:srgbClr val="006938"/>
                </a:solidFill>
                <a:latin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2500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10379</TotalTime>
  <Words>1952</Words>
  <Application>Microsoft Office PowerPoint</Application>
  <PresentationFormat>Widescreen</PresentationFormat>
  <Paragraphs>937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ＭＳ Ｐゴシック</vt:lpstr>
      <vt:lpstr>ＭＳ Ｐゴシック</vt:lpstr>
      <vt:lpstr>Arial</vt:lpstr>
      <vt:lpstr>Arial Bold</vt:lpstr>
      <vt:lpstr>Calibri</vt:lpstr>
      <vt:lpstr>Times New Roman</vt:lpstr>
      <vt:lpstr>1_Office Theme</vt:lpstr>
      <vt:lpstr>2_Office Theme</vt:lpstr>
      <vt:lpstr>PowerPoint Presentation</vt:lpstr>
      <vt:lpstr>        Economically Active Population (EAP)</vt:lpstr>
      <vt:lpstr>               BBBEE – Management Control Scorecard</vt:lpstr>
      <vt:lpstr>        Top Management</vt:lpstr>
      <vt:lpstr>        Senior Management</vt:lpstr>
      <vt:lpstr>         Professionally Qualified – Mid Man </vt:lpstr>
      <vt:lpstr>         Skilled Technical – Junior Man</vt:lpstr>
      <vt:lpstr>        Persons with Disabilities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niresh singh</dc:creator>
  <cp:lastModifiedBy>Jullian Mohale (HQ)</cp:lastModifiedBy>
  <cp:revision>413</cp:revision>
  <cp:lastPrinted>2022-08-04T05:52:22Z</cp:lastPrinted>
  <dcterms:created xsi:type="dcterms:W3CDTF">2018-08-18T13:56:52Z</dcterms:created>
  <dcterms:modified xsi:type="dcterms:W3CDTF">2022-10-10T12:46:02Z</dcterms:modified>
</cp:coreProperties>
</file>